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emeGrad2020\Documents\Brazil_Program_materials\stress_stra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Red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red!$D$4:$D$24</c:f>
              <c:numCache>
                <c:formatCode>General</c:formatCode>
                <c:ptCount val="21"/>
                <c:pt idx="0">
                  <c:v>5.9101488116228167E-2</c:v>
                </c:pt>
                <c:pt idx="1">
                  <c:v>0.12680725015868538</c:v>
                </c:pt>
                <c:pt idx="2">
                  <c:v>0.19387827068199454</c:v>
                </c:pt>
                <c:pt idx="3">
                  <c:v>0.26306509626913033</c:v>
                </c:pt>
                <c:pt idx="4">
                  <c:v>0.32985400945059606</c:v>
                </c:pt>
                <c:pt idx="5">
                  <c:v>0.40503561605190774</c:v>
                </c:pt>
                <c:pt idx="6">
                  <c:v>0.47457507581634817</c:v>
                </c:pt>
                <c:pt idx="7">
                  <c:v>0.54221031102334438</c:v>
                </c:pt>
                <c:pt idx="8">
                  <c:v>0.61287820015515904</c:v>
                </c:pt>
                <c:pt idx="9">
                  <c:v>0.67529444953804929</c:v>
                </c:pt>
                <c:pt idx="10">
                  <c:v>0.74363495309965433</c:v>
                </c:pt>
                <c:pt idx="11">
                  <c:v>0.81211651033218124</c:v>
                </c:pt>
                <c:pt idx="12">
                  <c:v>0.88412440933775294</c:v>
                </c:pt>
                <c:pt idx="13">
                  <c:v>0.95317018125396702</c:v>
                </c:pt>
                <c:pt idx="14">
                  <c:v>1.0235559630439381</c:v>
                </c:pt>
                <c:pt idx="15">
                  <c:v>1.0911911982509344</c:v>
                </c:pt>
                <c:pt idx="16">
                  <c:v>1.163410677762889</c:v>
                </c:pt>
                <c:pt idx="17">
                  <c:v>1.2254742929684743</c:v>
                </c:pt>
                <c:pt idx="18">
                  <c:v>1.294590591720149</c:v>
                </c:pt>
                <c:pt idx="19">
                  <c:v>1.3664574370547993</c:v>
                </c:pt>
                <c:pt idx="20">
                  <c:v>1.4395937654277451</c:v>
                </c:pt>
              </c:numCache>
            </c:numRef>
          </c:xVal>
          <c:yVal>
            <c:numRef>
              <c:f>red!$C$4:$C$24</c:f>
              <c:numCache>
                <c:formatCode>General</c:formatCode>
                <c:ptCount val="21"/>
                <c:pt idx="0">
                  <c:v>5.9925093632958747E-2</c:v>
                </c:pt>
                <c:pt idx="1">
                  <c:v>0.11516853932584269</c:v>
                </c:pt>
                <c:pt idx="2">
                  <c:v>0.16760299625468159</c:v>
                </c:pt>
                <c:pt idx="3">
                  <c:v>0.21722846441947563</c:v>
                </c:pt>
                <c:pt idx="4">
                  <c:v>0.26498127340823963</c:v>
                </c:pt>
                <c:pt idx="5">
                  <c:v>0.31273408239700368</c:v>
                </c:pt>
                <c:pt idx="6">
                  <c:v>0.36001872659176021</c:v>
                </c:pt>
                <c:pt idx="7">
                  <c:v>0.40730337078651679</c:v>
                </c:pt>
                <c:pt idx="8">
                  <c:v>0.45552434456928831</c:v>
                </c:pt>
                <c:pt idx="9">
                  <c:v>0.5056179775280899</c:v>
                </c:pt>
                <c:pt idx="10">
                  <c:v>0.55524344569288386</c:v>
                </c:pt>
                <c:pt idx="11">
                  <c:v>0.60767790262172283</c:v>
                </c:pt>
                <c:pt idx="12">
                  <c:v>0.6643258426966292</c:v>
                </c:pt>
                <c:pt idx="13">
                  <c:v>0.72097378277153557</c:v>
                </c:pt>
                <c:pt idx="14">
                  <c:v>0.78230337078651668</c:v>
                </c:pt>
                <c:pt idx="15">
                  <c:v>0.84831460674157289</c:v>
                </c:pt>
                <c:pt idx="16">
                  <c:v>0.91666666666666652</c:v>
                </c:pt>
                <c:pt idx="17">
                  <c:v>0.9929775280898876</c:v>
                </c:pt>
                <c:pt idx="18">
                  <c:v>1.0758426966292134</c:v>
                </c:pt>
                <c:pt idx="19">
                  <c:v>1.1629213483146066</c:v>
                </c:pt>
                <c:pt idx="20">
                  <c:v>1.2602996254681647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41-4205-AB2F-4276AC392E4B}"/>
            </c:ext>
          </c:extLst>
        </c:ser>
        <c:ser>
          <c:idx val="1"/>
          <c:order val="1"/>
          <c:tx>
            <c:v>Blue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blue!$D$4:$D$27</c:f>
              <c:numCache>
                <c:formatCode>General</c:formatCode>
                <c:ptCount val="24"/>
                <c:pt idx="0">
                  <c:v>5.3776171485543568E-2</c:v>
                </c:pt>
                <c:pt idx="1">
                  <c:v>0.11471834496510476</c:v>
                </c:pt>
                <c:pt idx="2">
                  <c:v>0.174165004985045</c:v>
                </c:pt>
                <c:pt idx="3">
                  <c:v>0.23903290129611182</c:v>
                </c:pt>
                <c:pt idx="4">
                  <c:v>0.3002243270189433</c:v>
                </c:pt>
                <c:pt idx="5">
                  <c:v>0.35998255234297116</c:v>
                </c:pt>
                <c:pt idx="6">
                  <c:v>0.42260717846460621</c:v>
                </c:pt>
                <c:pt idx="7">
                  <c:v>0.47744267198404805</c:v>
                </c:pt>
                <c:pt idx="8">
                  <c:v>0.53807328015952161</c:v>
                </c:pt>
                <c:pt idx="9">
                  <c:v>0.59889082751744771</c:v>
                </c:pt>
                <c:pt idx="10">
                  <c:v>0.66207627118644075</c:v>
                </c:pt>
                <c:pt idx="11">
                  <c:v>0.7233923230309075</c:v>
                </c:pt>
                <c:pt idx="12">
                  <c:v>0.78695164506480575</c:v>
                </c:pt>
                <c:pt idx="13">
                  <c:v>0.84677218344965133</c:v>
                </c:pt>
                <c:pt idx="14">
                  <c:v>0.91039381854436718</c:v>
                </c:pt>
                <c:pt idx="15">
                  <c:v>0.96566550348953173</c:v>
                </c:pt>
                <c:pt idx="16">
                  <c:v>1.0265453639082753</c:v>
                </c:pt>
                <c:pt idx="17">
                  <c:v>1.0886714855433701</c:v>
                </c:pt>
                <c:pt idx="18">
                  <c:v>1.1528539381854439</c:v>
                </c:pt>
                <c:pt idx="19">
                  <c:v>1.2140453639082753</c:v>
                </c:pt>
                <c:pt idx="20">
                  <c:v>1.2749252243270193</c:v>
                </c:pt>
                <c:pt idx="21">
                  <c:v>1.3362412761714857</c:v>
                </c:pt>
                <c:pt idx="22">
                  <c:v>1.3991774675972088</c:v>
                </c:pt>
                <c:pt idx="23">
                  <c:v>1.4616774675972088</c:v>
                </c:pt>
              </c:numCache>
            </c:numRef>
          </c:xVal>
          <c:yVal>
            <c:numRef>
              <c:f>blue!$C$4:$C$27</c:f>
              <c:numCache>
                <c:formatCode>General</c:formatCode>
                <c:ptCount val="24"/>
                <c:pt idx="0">
                  <c:v>6.0064935064935064E-2</c:v>
                </c:pt>
                <c:pt idx="1">
                  <c:v>0.11147186147186146</c:v>
                </c:pt>
                <c:pt idx="2">
                  <c:v>0.15854978354978352</c:v>
                </c:pt>
                <c:pt idx="3">
                  <c:v>0.20725108225108227</c:v>
                </c:pt>
                <c:pt idx="4">
                  <c:v>0.25595238095238088</c:v>
                </c:pt>
                <c:pt idx="5">
                  <c:v>0.30681818181818182</c:v>
                </c:pt>
                <c:pt idx="6">
                  <c:v>0.36038961038961037</c:v>
                </c:pt>
                <c:pt idx="7">
                  <c:v>0.41504329004329005</c:v>
                </c:pt>
                <c:pt idx="8">
                  <c:v>0.46969696969696978</c:v>
                </c:pt>
                <c:pt idx="9">
                  <c:v>0.52813852813852802</c:v>
                </c:pt>
                <c:pt idx="10">
                  <c:v>0.58820346320346317</c:v>
                </c:pt>
                <c:pt idx="11">
                  <c:v>0.64826839826839822</c:v>
                </c:pt>
                <c:pt idx="12">
                  <c:v>0.71374458874458868</c:v>
                </c:pt>
                <c:pt idx="13">
                  <c:v>0.78354978354978344</c:v>
                </c:pt>
                <c:pt idx="14">
                  <c:v>0.8566017316017317</c:v>
                </c:pt>
                <c:pt idx="15">
                  <c:v>0.94101731601731609</c:v>
                </c:pt>
                <c:pt idx="16">
                  <c:v>1.0330086580086582</c:v>
                </c:pt>
                <c:pt idx="17">
                  <c:v>1.1266233766233766</c:v>
                </c:pt>
                <c:pt idx="18">
                  <c:v>1.2278138528138529</c:v>
                </c:pt>
                <c:pt idx="19">
                  <c:v>1.3392857142857142</c:v>
                </c:pt>
                <c:pt idx="20">
                  <c:v>1.4583333333333337</c:v>
                </c:pt>
                <c:pt idx="21">
                  <c:v>1.5854978354978355</c:v>
                </c:pt>
                <c:pt idx="22">
                  <c:v>1.7224025974025974</c:v>
                </c:pt>
                <c:pt idx="23">
                  <c:v>1.8658008658008656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41-4205-AB2F-4276AC392E4B}"/>
            </c:ext>
          </c:extLst>
        </c:ser>
        <c:ser>
          <c:idx val="2"/>
          <c:order val="2"/>
          <c:tx>
            <c:v>Yellow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yellow!$D$4:$D$20</c:f>
              <c:numCache>
                <c:formatCode>General</c:formatCode>
                <c:ptCount val="17"/>
                <c:pt idx="0">
                  <c:v>6.5192500357807326E-2</c:v>
                </c:pt>
                <c:pt idx="1">
                  <c:v>0.13296121368255334</c:v>
                </c:pt>
                <c:pt idx="2">
                  <c:v>0.20144554172033785</c:v>
                </c:pt>
                <c:pt idx="3">
                  <c:v>0.27236295978245317</c:v>
                </c:pt>
                <c:pt idx="4">
                  <c:v>0.34056104193502218</c:v>
                </c:pt>
                <c:pt idx="5">
                  <c:v>0.41598683268928</c:v>
                </c:pt>
                <c:pt idx="6">
                  <c:v>0.48726205810791479</c:v>
                </c:pt>
                <c:pt idx="7">
                  <c:v>0.5553885787891798</c:v>
                </c:pt>
                <c:pt idx="8">
                  <c:v>0.62866752540432236</c:v>
                </c:pt>
                <c:pt idx="9">
                  <c:v>0.68999570631172169</c:v>
                </c:pt>
                <c:pt idx="10">
                  <c:v>0.76034063260340634</c:v>
                </c:pt>
                <c:pt idx="11">
                  <c:v>0.83004150565335622</c:v>
                </c:pt>
                <c:pt idx="12">
                  <c:v>0.90246171461285252</c:v>
                </c:pt>
                <c:pt idx="13">
                  <c:v>0.97259195649062546</c:v>
                </c:pt>
                <c:pt idx="14">
                  <c:v>1.0435093745527408</c:v>
                </c:pt>
                <c:pt idx="15">
                  <c:v>1.1113496493487907</c:v>
                </c:pt>
                <c:pt idx="16">
                  <c:v>1.1849148418491484</c:v>
                </c:pt>
              </c:numCache>
            </c:numRef>
          </c:xVal>
          <c:yVal>
            <c:numRef>
              <c:f>yellow!$C$4:$C$27</c:f>
              <c:numCache>
                <c:formatCode>General</c:formatCode>
                <c:ptCount val="24"/>
                <c:pt idx="0">
                  <c:v>7.9545454545454697E-2</c:v>
                </c:pt>
                <c:pt idx="1">
                  <c:v>0.15227272727272731</c:v>
                </c:pt>
                <c:pt idx="2">
                  <c:v>0.22575757575757577</c:v>
                </c:pt>
                <c:pt idx="3">
                  <c:v>0.2962121212121212</c:v>
                </c:pt>
                <c:pt idx="4">
                  <c:v>0.36439393939393944</c:v>
                </c:pt>
                <c:pt idx="5">
                  <c:v>0.43484848484848487</c:v>
                </c:pt>
                <c:pt idx="6">
                  <c:v>0.50075757575757573</c:v>
                </c:pt>
                <c:pt idx="7">
                  <c:v>0.5674242424242425</c:v>
                </c:pt>
                <c:pt idx="8">
                  <c:v>0.63939393939393963</c:v>
                </c:pt>
                <c:pt idx="9">
                  <c:v>0.71212121212121204</c:v>
                </c:pt>
                <c:pt idx="10">
                  <c:v>0.78409090909090917</c:v>
                </c:pt>
                <c:pt idx="11">
                  <c:v>0.86060606060606071</c:v>
                </c:pt>
                <c:pt idx="12">
                  <c:v>0.93787878787878787</c:v>
                </c:pt>
                <c:pt idx="13">
                  <c:v>1.0136363636363637</c:v>
                </c:pt>
                <c:pt idx="14">
                  <c:v>1.0916666666666668</c:v>
                </c:pt>
                <c:pt idx="15">
                  <c:v>1.1719696969696971</c:v>
                </c:pt>
                <c:pt idx="16">
                  <c:v>1.240151515151515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541-4205-AB2F-4276AC392E4B}"/>
            </c:ext>
          </c:extLst>
        </c:ser>
        <c:ser>
          <c:idx val="3"/>
          <c:order val="3"/>
          <c:tx>
            <c:v>green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green!$D$4:$D$24</c:f>
              <c:numCache>
                <c:formatCode>General</c:formatCode>
                <c:ptCount val="21"/>
                <c:pt idx="0">
                  <c:v>5.8320482265526476E-2</c:v>
                </c:pt>
                <c:pt idx="1">
                  <c:v>0.12701528108790125</c:v>
                </c:pt>
                <c:pt idx="2">
                  <c:v>0.19437824197392412</c:v>
                </c:pt>
                <c:pt idx="3">
                  <c:v>0.26279265386233003</c:v>
                </c:pt>
                <c:pt idx="4">
                  <c:v>0.32819290621057062</c:v>
                </c:pt>
                <c:pt idx="5">
                  <c:v>0.40053273517454091</c:v>
                </c:pt>
                <c:pt idx="6">
                  <c:v>0.46957801766437685</c:v>
                </c:pt>
                <c:pt idx="7">
                  <c:v>0.53974484789008836</c:v>
                </c:pt>
                <c:pt idx="8">
                  <c:v>0.60724800224309539</c:v>
                </c:pt>
                <c:pt idx="9">
                  <c:v>0.67250806112435157</c:v>
                </c:pt>
                <c:pt idx="10">
                  <c:v>0.73973082854338978</c:v>
                </c:pt>
                <c:pt idx="11">
                  <c:v>0.80772466003084264</c:v>
                </c:pt>
                <c:pt idx="12">
                  <c:v>0.87852236085798396</c:v>
                </c:pt>
                <c:pt idx="13">
                  <c:v>0.94777793354829654</c:v>
                </c:pt>
                <c:pt idx="14">
                  <c:v>1.0173138931725783</c:v>
                </c:pt>
                <c:pt idx="15">
                  <c:v>1.0853077246600307</c:v>
                </c:pt>
                <c:pt idx="16">
                  <c:v>1.1572269732230478</c:v>
                </c:pt>
                <c:pt idx="17">
                  <c:v>1.2181410346277863</c:v>
                </c:pt>
                <c:pt idx="18">
                  <c:v>1.2865554465161924</c:v>
                </c:pt>
                <c:pt idx="19">
                  <c:v>1.3574232440768261</c:v>
                </c:pt>
                <c:pt idx="20">
                  <c:v>1.4315154913781021</c:v>
                </c:pt>
              </c:numCache>
            </c:numRef>
          </c:xVal>
          <c:yVal>
            <c:numRef>
              <c:f>green!$C$4:$C$24</c:f>
              <c:numCache>
                <c:formatCode>General</c:formatCode>
                <c:ptCount val="21"/>
                <c:pt idx="0">
                  <c:v>5.7539682539682481E-2</c:v>
                </c:pt>
                <c:pt idx="1">
                  <c:v>0.11607142857142856</c:v>
                </c:pt>
                <c:pt idx="2">
                  <c:v>0.17162698412698404</c:v>
                </c:pt>
                <c:pt idx="3">
                  <c:v>0.22619047619047605</c:v>
                </c:pt>
                <c:pt idx="4">
                  <c:v>0.27976190476190466</c:v>
                </c:pt>
                <c:pt idx="5">
                  <c:v>0.33630952380952367</c:v>
                </c:pt>
                <c:pt idx="6">
                  <c:v>0.39285714285714285</c:v>
                </c:pt>
                <c:pt idx="7">
                  <c:v>0.45039682539682524</c:v>
                </c:pt>
                <c:pt idx="8">
                  <c:v>0.51289682539682546</c:v>
                </c:pt>
                <c:pt idx="9">
                  <c:v>0.57738095238095233</c:v>
                </c:pt>
                <c:pt idx="10">
                  <c:v>0.6428571428571429</c:v>
                </c:pt>
                <c:pt idx="11">
                  <c:v>0.71329365079365081</c:v>
                </c:pt>
                <c:pt idx="12">
                  <c:v>0.78769841269841268</c:v>
                </c:pt>
                <c:pt idx="13">
                  <c:v>0.86507936507936511</c:v>
                </c:pt>
                <c:pt idx="14">
                  <c:v>0.95138888888888884</c:v>
                </c:pt>
                <c:pt idx="15">
                  <c:v>1.0436507936507937</c:v>
                </c:pt>
                <c:pt idx="16">
                  <c:v>1.1448412698412698</c:v>
                </c:pt>
                <c:pt idx="17">
                  <c:v>1.2648809523809523</c:v>
                </c:pt>
                <c:pt idx="18">
                  <c:v>1.4007936507936507</c:v>
                </c:pt>
                <c:pt idx="19">
                  <c:v>1.5456349206349205</c:v>
                </c:pt>
                <c:pt idx="20">
                  <c:v>1.7132936507936507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541-4205-AB2F-4276AC392E4B}"/>
            </c:ext>
          </c:extLst>
        </c:ser>
        <c:ser>
          <c:idx val="4"/>
          <c:order val="4"/>
          <c:tx>
            <c:v>black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black!$D$4:$D$21</c:f>
              <c:numCache>
                <c:formatCode>General</c:formatCode>
                <c:ptCount val="18"/>
                <c:pt idx="0">
                  <c:v>5.8161481999300997E-2</c:v>
                </c:pt>
                <c:pt idx="1">
                  <c:v>0.12701852499126182</c:v>
                </c:pt>
                <c:pt idx="2">
                  <c:v>0.19475707794477465</c:v>
                </c:pt>
                <c:pt idx="3">
                  <c:v>0.26284515903530248</c:v>
                </c:pt>
                <c:pt idx="4">
                  <c:v>0.33023418385180009</c:v>
                </c:pt>
                <c:pt idx="5">
                  <c:v>0.40146801817546302</c:v>
                </c:pt>
                <c:pt idx="6">
                  <c:v>0.47039496679482695</c:v>
                </c:pt>
                <c:pt idx="7">
                  <c:v>0.53960153792380294</c:v>
                </c:pt>
                <c:pt idx="8">
                  <c:v>0.60517301642782251</c:v>
                </c:pt>
                <c:pt idx="9">
                  <c:v>0.67151345683327524</c:v>
                </c:pt>
                <c:pt idx="10">
                  <c:v>0.73862285914016068</c:v>
                </c:pt>
                <c:pt idx="11">
                  <c:v>0.80615169521146457</c:v>
                </c:pt>
                <c:pt idx="12">
                  <c:v>0.8762670394966795</c:v>
                </c:pt>
                <c:pt idx="13">
                  <c:v>0.94547361062565527</c:v>
                </c:pt>
                <c:pt idx="14">
                  <c:v>1.0151695211464524</c:v>
                </c:pt>
                <c:pt idx="15">
                  <c:v>1.0825585459629501</c:v>
                </c:pt>
                <c:pt idx="16">
                  <c:v>1.1563788885005244</c:v>
                </c:pt>
                <c:pt idx="17">
                  <c:v>1.2173365955959456</c:v>
                </c:pt>
              </c:numCache>
            </c:numRef>
          </c:xVal>
          <c:yVal>
            <c:numRef>
              <c:f>black!$C$4:$C$21</c:f>
              <c:numCache>
                <c:formatCode>General</c:formatCode>
                <c:ptCount val="18"/>
                <c:pt idx="0">
                  <c:v>9.7727272727272732E-2</c:v>
                </c:pt>
                <c:pt idx="1">
                  <c:v>0.18750000000000003</c:v>
                </c:pt>
                <c:pt idx="2">
                  <c:v>0.27613636363636368</c:v>
                </c:pt>
                <c:pt idx="3">
                  <c:v>0.36666666666666664</c:v>
                </c:pt>
                <c:pt idx="4">
                  <c:v>0.45795454545454545</c:v>
                </c:pt>
                <c:pt idx="5">
                  <c:v>0.55454545454545445</c:v>
                </c:pt>
                <c:pt idx="6">
                  <c:v>0.65378787878787892</c:v>
                </c:pt>
                <c:pt idx="7">
                  <c:v>0.75340909090909103</c:v>
                </c:pt>
                <c:pt idx="8">
                  <c:v>0.85871212121212115</c:v>
                </c:pt>
                <c:pt idx="9">
                  <c:v>0.96818181818181803</c:v>
                </c:pt>
                <c:pt idx="10">
                  <c:v>1.0806818181818183</c:v>
                </c:pt>
                <c:pt idx="11">
                  <c:v>1.1981060606060605</c:v>
                </c:pt>
                <c:pt idx="12">
                  <c:v>1.3189393939393939</c:v>
                </c:pt>
                <c:pt idx="13">
                  <c:v>1.4431818181818181</c:v>
                </c:pt>
                <c:pt idx="14">
                  <c:v>1.5806818181818181</c:v>
                </c:pt>
                <c:pt idx="15">
                  <c:v>1.7295454545454547</c:v>
                </c:pt>
                <c:pt idx="16">
                  <c:v>1.8890151515151514</c:v>
                </c:pt>
                <c:pt idx="17">
                  <c:v>2.0696969696969698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D541-4205-AB2F-4276AC392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6373512"/>
        <c:axId val="816371872"/>
      </c:scatterChart>
      <c:valAx>
        <c:axId val="816373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 strain,</a:t>
                </a:r>
                <a:r>
                  <a:rPr lang="en-US" baseline="0"/>
                  <a:t> </a:t>
                </a:r>
                <a:r>
                  <a:rPr lang="el-GR" baseline="0"/>
                  <a:t>σ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6371872"/>
        <c:crosses val="autoZero"/>
        <c:crossBetween val="midCat"/>
      </c:valAx>
      <c:valAx>
        <c:axId val="81637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stress, </a:t>
                </a:r>
                <a:r>
                  <a:rPr lang="el-GR"/>
                  <a:t>ε</a:t>
                </a:r>
                <a:endParaRPr lang="en-US"/>
              </a:p>
              <a:p>
                <a:pPr>
                  <a:defRPr/>
                </a:pPr>
                <a:r>
                  <a:rPr lang="en-US"/>
                  <a:t>(N/mm</a:t>
                </a:r>
                <a:r>
                  <a:rPr lang="en-US" sz="1050" baseline="30000"/>
                  <a:t>2</a:t>
                </a:r>
                <a:r>
                  <a:rPr lang="en-US" sz="1100" baseline="0"/>
                  <a:t>)</a:t>
                </a:r>
                <a:r>
                  <a:rPr lang="en-US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6373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ometry.com/resources/materials/modulus-of-elasticity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gripedia.com/engineering-stres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59430170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059430170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594301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30594301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https://www.xometry.com/resources/materials/modulus-of-elasticity/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Limite elastico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Limite de resistencia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Limite de ruptura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59430170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3059430170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https://cogripedia.com/engineering-stress/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59430170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059430170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59430170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059430170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59430170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3059430170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59430170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3059430170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59430170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059430170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hyperlink" Target="http://drive.google.com/file/d/17Z7vG_x81QLxWqcMrwt3VHW1W_b2jiQu/view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91326" y="1419375"/>
            <a:ext cx="7040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4400"/>
              <a:buFont typeface="Arial"/>
              <a:buNone/>
            </a:pPr>
            <a:r>
              <a:rPr lang="en" sz="3600">
                <a:latin typeface="Arial Black"/>
                <a:ea typeface="Arial Black"/>
                <a:cs typeface="Arial Black"/>
                <a:sym typeface="Arial Black"/>
              </a:rPr>
              <a:t>Medindo as propriedade dos Materiais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4400"/>
              <a:buFont typeface="Arial"/>
              <a:buNone/>
            </a:pPr>
            <a:endParaRPr sz="36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4400"/>
              <a:buFont typeface="Arial"/>
              <a:buNone/>
            </a:pPr>
            <a:r>
              <a:rPr lang="en" sz="1900">
                <a:solidFill>
                  <a:srgbClr val="111111"/>
                </a:solidFill>
                <a:latin typeface="Arial Black"/>
                <a:ea typeface="Arial Black"/>
                <a:cs typeface="Arial Black"/>
                <a:sym typeface="Arial Black"/>
              </a:rPr>
              <a:t>Bruno (MIT/Unicamp)</a:t>
            </a:r>
            <a:endParaRPr sz="1900">
              <a:solidFill>
                <a:srgbClr val="11111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1160" t="29202" r="40499" b="9985"/>
          <a:stretch/>
        </p:blipFill>
        <p:spPr>
          <a:xfrm>
            <a:off x="-853574" y="-594275"/>
            <a:ext cx="3135302" cy="3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66561" t="69916" r="7887" b="4293"/>
          <a:stretch/>
        </p:blipFill>
        <p:spPr>
          <a:xfrm>
            <a:off x="-602275" y="-270041"/>
            <a:ext cx="2350925" cy="2372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56255" b="56874"/>
          <a:stretch/>
        </p:blipFill>
        <p:spPr>
          <a:xfrm>
            <a:off x="7352075" y="2590700"/>
            <a:ext cx="2350925" cy="231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l="66561" t="69916" r="7887" b="4293"/>
          <a:stretch/>
        </p:blipFill>
        <p:spPr>
          <a:xfrm>
            <a:off x="7661325" y="2875300"/>
            <a:ext cx="1732426" cy="174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54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0"/>
              <a:buFont typeface="Arial"/>
              <a:buNone/>
            </a:pPr>
            <a:r>
              <a:rPr lang="en">
                <a:solidFill>
                  <a:srgbClr val="454BBB"/>
                </a:solidFill>
              </a:rPr>
              <a:t>Como podemos medir o quão "forte" ou elástico é um material?</a:t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rgbClr val="454BBB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713225" y="1085159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>
                <a:solidFill>
                  <a:srgbClr val="454BBB"/>
                </a:solidFill>
              </a:rPr>
              <a:t>O módulo de elasticidade mede quanto esforço é necessário para esticar um material.</a:t>
            </a:r>
            <a:endParaRPr sz="1050">
              <a:solidFill>
                <a:schemeClr val="dk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454BB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454BBB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8AC9C68-796F-42C0-B8DF-F019273E7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6126" y="1614773"/>
            <a:ext cx="4638744" cy="2925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3225" y="82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</a:pPr>
            <a:r>
              <a:rPr lang="en">
                <a:solidFill>
                  <a:srgbClr val="454BBB"/>
                </a:solidFill>
              </a:rPr>
              <a:t>Calcular o Módulo de Young ou Módulo de Elasticidade</a:t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rgbClr val="454BB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8DE45-BCC9-459E-B45B-B521570923B4}"/>
                  </a:ext>
                </a:extLst>
              </p:cNvPr>
              <p:cNvSpPr txBox="1"/>
              <p:nvPr/>
            </p:nvSpPr>
            <p:spPr>
              <a:xfrm>
                <a:off x="1166030" y="2023468"/>
                <a:ext cx="2643672" cy="132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Where E is the elastic modulus</a:t>
                </a:r>
              </a:p>
              <a:p>
                <a:r>
                  <a:rPr lang="en-US" dirty="0">
                    <a:latin typeface="+mj-lt"/>
                  </a:rPr>
                  <a:t>σ is the stress</a:t>
                </a:r>
              </a:p>
              <a:p>
                <a:r>
                  <a:rPr lang="en-US" dirty="0">
                    <a:latin typeface="+mj-lt"/>
                  </a:rPr>
                  <a:t>And </a:t>
                </a:r>
                <a:r>
                  <a:rPr lang="en-US" dirty="0">
                    <a:latin typeface="+mj-lt"/>
                    <a:cs typeface="Times New Roman" panose="02020603050405020304" pitchFamily="18" charset="0"/>
                  </a:rPr>
                  <a:t>ε is the strain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8DE45-BCC9-459E-B45B-B5215709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30" y="2023468"/>
                <a:ext cx="2643672" cy="1321580"/>
              </a:xfrm>
              <a:prstGeom prst="rect">
                <a:avLst/>
              </a:prstGeom>
              <a:blipFill>
                <a:blip r:embed="rId4"/>
                <a:stretch>
                  <a:fillRect l="-691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46B03902-1A69-4D47-9AAD-9C5F26C17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8630" y="1573065"/>
            <a:ext cx="1543050" cy="2495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8E151F-4847-4D0A-AA4A-7321A66EED28}"/>
                  </a:ext>
                </a:extLst>
              </p:cNvPr>
              <p:cNvSpPr txBox="1"/>
              <p:nvPr/>
            </p:nvSpPr>
            <p:spPr>
              <a:xfrm>
                <a:off x="4750254" y="2040121"/>
                <a:ext cx="927562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8E151F-4847-4D0A-AA4A-7321A66E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54" y="2040121"/>
                <a:ext cx="927562" cy="439864"/>
              </a:xfrm>
              <a:prstGeom prst="rect">
                <a:avLst/>
              </a:prstGeom>
              <a:blipFill>
                <a:blip r:embed="rId7"/>
                <a:stretch>
                  <a:fillRect l="-1316" t="-138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6693E9-DE3C-45F0-8DC0-88A45448F854}"/>
                  </a:ext>
                </a:extLst>
              </p:cNvPr>
              <p:cNvSpPr txBox="1"/>
              <p:nvPr/>
            </p:nvSpPr>
            <p:spPr>
              <a:xfrm>
                <a:off x="4817581" y="3149216"/>
                <a:ext cx="792909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6693E9-DE3C-45F0-8DC0-88A45448F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81" y="3149216"/>
                <a:ext cx="792909" cy="532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ctrTitle"/>
          </p:nvPr>
        </p:nvSpPr>
        <p:spPr>
          <a:xfrm>
            <a:off x="646126" y="2462025"/>
            <a:ext cx="7688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960"/>
              <a:buFont typeface="Arial"/>
              <a:buNone/>
            </a:pPr>
            <a:endParaRPr sz="304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960"/>
              <a:buFont typeface="Arial"/>
              <a:buNone/>
            </a:pPr>
            <a:endParaRPr sz="304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960"/>
              <a:buFont typeface="Arial"/>
              <a:buNone/>
            </a:pPr>
            <a:r>
              <a:rPr lang="en" sz="3040">
                <a:latin typeface="Arial Black"/>
                <a:ea typeface="Arial Black"/>
                <a:cs typeface="Arial Black"/>
                <a:sym typeface="Arial Black"/>
              </a:rPr>
              <a:t>Atividade: Um módulo alto ou baixo torna um material mais forte?</a:t>
            </a:r>
            <a:endParaRPr sz="304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960"/>
              <a:buFont typeface="Arial"/>
              <a:buNone/>
            </a:pPr>
            <a:endParaRPr sz="304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960"/>
              <a:buFont typeface="Arial"/>
              <a:buNone/>
            </a:pPr>
            <a:r>
              <a:rPr lang="en" sz="1900">
                <a:latin typeface="Arial Black"/>
                <a:ea typeface="Arial Black"/>
                <a:cs typeface="Arial Black"/>
                <a:sym typeface="Arial Black"/>
              </a:rPr>
              <a:t>Bruno (MIT/Unicamp)</a:t>
            </a:r>
            <a:endParaRPr sz="19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960"/>
              <a:buFont typeface="Arial"/>
              <a:buNone/>
            </a:pPr>
            <a:endParaRPr sz="304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l="1160" t="29202" r="40499" b="9985"/>
          <a:stretch/>
        </p:blipFill>
        <p:spPr>
          <a:xfrm>
            <a:off x="-853574" y="-594275"/>
            <a:ext cx="3135302" cy="3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l="66561" t="69916" r="7887" b="4293"/>
          <a:stretch/>
        </p:blipFill>
        <p:spPr>
          <a:xfrm>
            <a:off x="-602275" y="-270041"/>
            <a:ext cx="2350925" cy="237292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l="56255" b="56874"/>
          <a:stretch/>
        </p:blipFill>
        <p:spPr>
          <a:xfrm>
            <a:off x="6793075" y="473525"/>
            <a:ext cx="2350925" cy="231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l="66561" t="69916" r="7887" b="4293"/>
          <a:stretch/>
        </p:blipFill>
        <p:spPr>
          <a:xfrm>
            <a:off x="7136025" y="713375"/>
            <a:ext cx="1732426" cy="174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702"/>
              <a:buNone/>
            </a:pPr>
            <a:r>
              <a:rPr lang="en" sz="2688">
                <a:solidFill>
                  <a:srgbClr val="454BBB"/>
                </a:solidFill>
              </a:rPr>
              <a:t>Nós utilizamos um teste de tração e uma amostra em formato de 'halteres' do nosso material para medir o módulo.</a:t>
            </a:r>
            <a:endParaRPr sz="2688">
              <a:solidFill>
                <a:srgbClr val="454BB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rgbClr val="454BBB"/>
              </a:solidFill>
            </a:endParaRPr>
          </a:p>
        </p:txBody>
      </p:sp>
      <p:pic>
        <p:nvPicPr>
          <p:cNvPr id="103" name="Google Shape;103;p17" title="tensile_test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3638" y="1233400"/>
            <a:ext cx="5756720" cy="323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70600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0"/>
              <a:buFont typeface="Arial"/>
              <a:buNone/>
            </a:pPr>
            <a:r>
              <a:rPr lang="en">
                <a:solidFill>
                  <a:srgbClr val="454BBB"/>
                </a:solidFill>
              </a:rPr>
              <a:t>Utilizando um halteres de cada faixa de resistência, calcule o módulo da faixa!</a:t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4"/>
              <a:buFont typeface="Arial"/>
              <a:buNone/>
            </a:pPr>
            <a:endParaRPr>
              <a:solidFill>
                <a:srgbClr val="454BB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rgbClr val="454BBB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233400"/>
            <a:ext cx="2428616" cy="3238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2782675" y="1152475"/>
            <a:ext cx="343791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 dirty="0">
                <a:solidFill>
                  <a:srgbClr val="454BBB"/>
                </a:solidFill>
              </a:rPr>
              <a:t>Meça o comprimento e a espessura das suas amostras!</a:t>
            </a:r>
            <a:endParaRPr sz="1491" dirty="0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 dirty="0">
                <a:solidFill>
                  <a:srgbClr val="454BBB"/>
                </a:solidFill>
              </a:rPr>
              <a:t>Puxe a amostra entre a braçadeira e o medidor de força.</a:t>
            </a:r>
            <a:endParaRPr sz="1491" dirty="0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 dirty="0">
                <a:solidFill>
                  <a:srgbClr val="454BBB"/>
                </a:solidFill>
              </a:rPr>
              <a:t>Registre a força e o deslocamento para diferentes comprimentos!</a:t>
            </a:r>
            <a:endParaRPr sz="1491" dirty="0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 dirty="0">
                <a:solidFill>
                  <a:srgbClr val="454BBB"/>
                </a:solidFill>
              </a:rPr>
              <a:t>Calcule a tensão e a deformação para cada ponto de dados.</a:t>
            </a:r>
            <a:endParaRPr sz="1491" dirty="0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 dirty="0">
                <a:solidFill>
                  <a:srgbClr val="454BBB"/>
                </a:solidFill>
              </a:rPr>
              <a:t>Estime a inclinação do gráfico de tensão versus deformação.</a:t>
            </a:r>
            <a:endParaRPr sz="1491" dirty="0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 dirty="0">
                <a:solidFill>
                  <a:srgbClr val="454BBB"/>
                </a:solidFill>
              </a:rPr>
              <a:t>A inclinação é o módulo!</a:t>
            </a:r>
            <a:endParaRPr sz="1491" dirty="0">
              <a:solidFill>
                <a:srgbClr val="454BB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54BB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rgbClr val="454BBB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715340-3CF7-4A64-815A-A8B6C7AE7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263" y="1323975"/>
            <a:ext cx="1543050" cy="2495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1FB1CE-5803-4B4B-ACD4-079534CEC742}"/>
                  </a:ext>
                </a:extLst>
              </p:cNvPr>
              <p:cNvSpPr txBox="1"/>
              <p:nvPr/>
            </p:nvSpPr>
            <p:spPr>
              <a:xfrm>
                <a:off x="6318751" y="1665479"/>
                <a:ext cx="927562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1FB1CE-5803-4B4B-ACD4-079534CE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51" y="1665479"/>
                <a:ext cx="927562" cy="439864"/>
              </a:xfrm>
              <a:prstGeom prst="rect">
                <a:avLst/>
              </a:prstGeom>
              <a:blipFill>
                <a:blip r:embed="rId7"/>
                <a:stretch>
                  <a:fillRect l="-197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84D613-43F5-4647-A996-89B77C2D0CB3}"/>
                  </a:ext>
                </a:extLst>
              </p:cNvPr>
              <p:cNvSpPr txBox="1"/>
              <p:nvPr/>
            </p:nvSpPr>
            <p:spPr>
              <a:xfrm>
                <a:off x="6386077" y="2505961"/>
                <a:ext cx="792909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84D613-43F5-4647-A996-89B77C2D0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77" y="2505961"/>
                <a:ext cx="792909" cy="532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4"/>
              <a:buFont typeface="Arial"/>
              <a:buNone/>
            </a:pPr>
            <a:r>
              <a:rPr lang="en">
                <a:solidFill>
                  <a:srgbClr val="454BBB"/>
                </a:solidFill>
              </a:rPr>
              <a:t>Discussion</a:t>
            </a:r>
            <a:endParaRPr>
              <a:solidFill>
                <a:srgbClr val="454BBB"/>
              </a:solidFill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>
                <a:solidFill>
                  <a:srgbClr val="454BBB"/>
                </a:solidFill>
              </a:rPr>
              <a:t>Qual módulo você calculou para cada faixa?</a:t>
            </a:r>
            <a:endParaRPr sz="1491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>
                <a:solidFill>
                  <a:srgbClr val="454BBB"/>
                </a:solidFill>
              </a:rPr>
              <a:t> Eles foram diferentes ou iguais? </a:t>
            </a:r>
            <a:endParaRPr sz="1491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>
                <a:solidFill>
                  <a:srgbClr val="454BBB"/>
                </a:solidFill>
              </a:rPr>
              <a:t>As faixas são feitas de materiais diferentes ou do mesmo material?</a:t>
            </a:r>
            <a:endParaRPr sz="1491">
              <a:solidFill>
                <a:srgbClr val="454BBB"/>
              </a:solidFill>
            </a:endParaRPr>
          </a:p>
          <a:p>
            <a:pPr marL="457200" marR="0" lvl="0" indent="-3233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92"/>
              <a:buChar char="-"/>
            </a:pPr>
            <a:r>
              <a:rPr lang="en" sz="1491">
                <a:solidFill>
                  <a:srgbClr val="454BBB"/>
                </a:solidFill>
              </a:rPr>
              <a:t> Como podemos ajustar as propriedades de um objeto (como uma faixa de fisioterapia!) usando informações sobre física e o material? Por que isso é importante?</a:t>
            </a:r>
            <a:endParaRPr sz="1491">
              <a:solidFill>
                <a:srgbClr val="454BB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454BB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l="21310" t="92856" r="55048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454BBB"/>
                </a:solidFill>
              </a:rPr>
              <a:t>Resultados do teste de tração!</a:t>
            </a:r>
            <a:endParaRPr>
              <a:solidFill>
                <a:srgbClr val="454BBB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233400"/>
            <a:ext cx="2428616" cy="32381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D28356B-A617-416F-AB2F-88C1EA3497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837272"/>
              </p:ext>
            </p:extLst>
          </p:nvPr>
        </p:nvGraphicFramePr>
        <p:xfrm>
          <a:off x="2773478" y="1205335"/>
          <a:ext cx="5038725" cy="341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On-screen Show (16:9)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Arial</vt:lpstr>
      <vt:lpstr>Times New Roman</vt:lpstr>
      <vt:lpstr>Roboto</vt:lpstr>
      <vt:lpstr>Arial Black</vt:lpstr>
      <vt:lpstr>Cambria Math</vt:lpstr>
      <vt:lpstr>Simple Light</vt:lpstr>
      <vt:lpstr>Medindo as propriedade dos Materiais  Bruno (MIT/Unicamp)</vt:lpstr>
      <vt:lpstr>Como podemos medir o quão "forte" ou elástico é um material? </vt:lpstr>
      <vt:lpstr>Calcular o Módulo de Young ou Módulo de Elasticidade </vt:lpstr>
      <vt:lpstr>  Atividade: Um módulo alto ou baixo torna um material mais forte?  Bruno (MIT/Unicamp) </vt:lpstr>
      <vt:lpstr>Nós utilizamos um teste de tração e uma amostra em formato de 'halteres' do nosso material para medir o módulo. </vt:lpstr>
      <vt:lpstr>Utilizando um halteres de cada faixa de resistência, calcule o módulo da faixa!  </vt:lpstr>
      <vt:lpstr>Discussion</vt:lpstr>
      <vt:lpstr>Resultados do teste de tração!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Medindo as propriedade dos Materiais  Bruno (MIT/Unicamp)</dc:title>
  <dc:creator>Katharina Fransen</dc:creator>
  <cp:lastModifiedBy>kfransen</cp:lastModifiedBy>
  <cp:revision>3</cp:revision>
  <dcterms:modified xsi:type="dcterms:W3CDTF">2024-09-25T19:33:00Z</dcterms:modified>
</cp:coreProperties>
</file>